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C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30352"/>
            <a:ext cx="3657600" cy="32004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900" b="1">
                <a:solidFill>
                  <a:srgbClr val="D7B46A"/>
                </a:solidFill>
                <a:latin typeface="Inter"/>
              </a:rPr>
              <a:t>IAGO TRILLO OJEA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78992"/>
            <a:ext cx="5394960" cy="41148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00" b="1">
                <a:solidFill>
                  <a:srgbClr val="F0D89F"/>
                </a:solidFill>
                <a:latin typeface="Inter"/>
              </a:rPr>
              <a:t>PRESENTACIÓN EJECUTIVA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72768"/>
            <a:ext cx="5760720" cy="7315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3400" b="0">
                <a:solidFill>
                  <a:srgbClr val="FFFFFF"/>
                </a:solidFill>
                <a:latin typeface="Noto Serif"/>
              </a:rPr>
              <a:t>Iago Trillo Ojea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50592"/>
            <a:ext cx="4937760" cy="41148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Inter"/>
              </a:rPr>
              <a:t>Global Supply Chain Director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990088"/>
            <a:ext cx="5303520" cy="91440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D7DEE2"/>
                </a:solidFill>
                <a:latin typeface="Noto Serif"/>
              </a:rPr>
              <a:t>Supply Chain | Operaciones &amp; P&amp;L | Liderazgo | Transformación digital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029200"/>
            <a:ext cx="4572000" cy="32004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100" b="1">
                <a:solidFill>
                  <a:srgbClr val="F0D89F"/>
                </a:solidFill>
                <a:latin typeface="Inter"/>
              </a:rPr>
              <a:t>Europa | Asia | América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687568"/>
            <a:ext cx="2743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000" b="0">
                <a:solidFill>
                  <a:srgbClr val="B7C4CA"/>
                </a:solidFill>
                <a:latin typeface="Inter"/>
              </a:rPr>
              <a:t>iagotrillo.com</a:t>
            </a:r>
          </a:p>
        </p:txBody>
      </p:sp>
      <p:pic>
        <p:nvPicPr>
          <p:cNvPr id="9" name="Picture 8" descr="iago-trillo-executi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79" y="594360"/>
            <a:ext cx="3566160" cy="53492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09 | FORMACIÓN &amp; CAPACIDADES APLICADAS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Desarrollo ejecutivo sobre una base de ingeniería industrial.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Global Executive MBA | EAE.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Máster en Operaciones y Logística | Universidad de Zaragoza.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Advanced Aerospace Engineering | Queen's University Belfast.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Ingeniería Industrial Superior | Universidad de Vigo.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Aprendizaje aplicado: Power BI, SQL, Python, IA, bases de datos y soluciones web.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10+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años industria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grandes etapas académicas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10 | PROPUESTA DE VALOR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Liderazgo operativo con capacidad de llegar a la última capa digital.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Mejor encaje: Global Supply Chain, Dirección de Operaciones/Planta, Business Transformation y Supply Chain &amp; Operations Digital Transformation.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Diferenciador: conectar estrategia, mecanismos operativos, personas, sistemas empresariales, datos y automatización específica.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CV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screening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Dossier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profundidad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Cases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evidencia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01 | ALCANCE ACTUAL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Responsabilidad global con profundidad operativa.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Supply Chain global: planificación, inventario, logística y servicio.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Responsabilidad adicional: Supply Chain &amp; Operations Digital Transformation.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Trabajo transversal con Operaciones, Ventas, Compras, Finanzas, IT y equipos locales.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150+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regiones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filiales D365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02 | EVOLUCIÓN PROFESIONAL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De la ingeniería de procesos a la dirección global y el P&amp;L de planta.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Ingeniería -&gt; ejecución Supply Chain -&gt; planning/logistics -&gt; procesos de información -&gt; operating model global -&gt; dirección de planta.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Etapas internacionales en UK e India y responsabilidad actual en Europa, Asia y América.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inicio industrial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Plant Director India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Global Supply Chain Director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03 | SUPPLY CHAIN GLOBAL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Un modelo operativo común para una red internacional.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Ownership y cadencia de decisión.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Integración demanda, suministro y capacidad.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Gobierno de inventario conectado con servicio y cash.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Flujos interregionales, KPIs y escalado por excepción.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~EUR140M -&gt; ~EUR200M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escala de negocio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150+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Europa | Asia | América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04 | INVENTARIO &amp; WORKING CAPITAL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Reducir cobertura sin usar el servicio como variable de ajuste.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Segmentar por comportamiento y criticidad.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Ajustar buffers al riesgo.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Revisar parámetros MOQ/MRP que crean stock estructural.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Redistribuir antes de volver a comprar/producir.</a:t>
            </a:r>
          </a:p>
          <a:p>
            <a:pPr>
              <a:spcAft>
                <a:spcPts val="800"/>
              </a:spcAft>
              <a:defRPr sz="1320">
                <a:solidFill>
                  <a:srgbClr val="10202C"/>
                </a:solidFill>
                <a:latin typeface="Inter"/>
              </a:defRPr>
            </a:pPr>
            <a:r>
              <a:t>Anticipar obsolescencia.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~175 -&gt; ~135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&gt;20%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reducción cobertura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05 | OPERACIONES &amp; P&amp;L - INDIA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Responsabilidad completa de planta en una asignación internacional.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P&amp;L, Operaciones, Supply Chain, Calidad, IT, RRHH y liderazgo local.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Organización, turnos, planning, logística y calidad como un único sistema operativo.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MES, BI y automatización para mejorar visibilidad y control.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129%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ventas vs budget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+30%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EBT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+13%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eficiencia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06 | CAPACIDAD, LOGÍSTICA &amp; RESILIENCIA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Diseñar capacidad antes de que el crecimiento sea el cuello de botella.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Parque Industrial Zaragoza: escenarios, capacidad, layout, flujos e inversión faseada.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Planning COVID: replanning frecuente, disciplina MRP/MPS, capacidad y contingencia selectiva.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Profundidad logística: intralogística, almacenes, transporte y fiabilidad de servicio.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+41%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contexto crecimiento Zaragoza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~60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equipo planning/logistics en etapa pico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07 | ARQUITECTURA DIGITAL DE DECISIÓN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Primero la decisión de negocio. Después la tecnología.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Decisión -&gt; proceso/gobierno -&gt; ERP -&gt; ejecución/planning -&gt; datos -&gt; automatización última milla.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D365, Siemens Opcenter MES/APS, Blue Yonder WMS, BI, analytics, digital twin y herramientas web específicas.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filiales D365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6772" y="4983480"/>
            <a:ext cx="5481828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41364" y="5129784"/>
            <a:ext cx="5152644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250" b="0">
                <a:solidFill>
                  <a:srgbClr val="071C2C"/>
                </a:solidFill>
                <a:latin typeface="Noto Serif"/>
              </a:rPr>
              <a:t>ERP + MES/APS + WMS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1364" y="5596128"/>
            <a:ext cx="5152644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stack conectado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411480"/>
            <a:ext cx="411480" cy="41148"/>
          </a:xfrm>
          <a:prstGeom prst="rect">
            <a:avLst/>
          </a:prstGeom>
          <a:solidFill>
            <a:srgbClr val="D7B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1400" y="320040"/>
            <a:ext cx="50292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r"/>
            <a:r>
              <a:rPr sz="800" b="1">
                <a:solidFill>
                  <a:srgbClr val="9A6D25"/>
                </a:solidFill>
                <a:latin typeface="Inter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50292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850" b="1">
                <a:solidFill>
                  <a:srgbClr val="9A6D25"/>
                </a:solidFill>
                <a:latin typeface="Inter"/>
              </a:rPr>
              <a:t>08 | LIDERAZGO &amp; INTERNACIONALIZACIÓN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005840"/>
            <a:ext cx="10789920" cy="9601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2700" b="0">
                <a:solidFill>
                  <a:srgbClr val="071C2C"/>
                </a:solidFill>
                <a:latin typeface="Noto Serif"/>
              </a:rPr>
              <a:t>Claridad, confianza y autonomía entre culturas.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331720"/>
            <a:ext cx="10424160" cy="21488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Liderazgo directo: planta India, planning/logistics Zaragoza, Supply Chain global/local.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Liderazgo transversal: ERP, inventario, S&amp;OP, capacidad y transformación digital.</a:t>
            </a:r>
          </a:p>
          <a:p>
            <a:pPr>
              <a:spcAft>
                <a:spcPts val="800"/>
              </a:spcAft>
              <a:defRPr sz="1450">
                <a:solidFill>
                  <a:srgbClr val="10202C"/>
                </a:solidFill>
                <a:latin typeface="Inter"/>
              </a:defRPr>
            </a:pPr>
            <a:r>
              <a:t>Principio: desarrollar managers para que el sistema dependa cada vez menos del líder.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UK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ingeniería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0728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65320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India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65320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P&amp;L planta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52816" y="4983480"/>
            <a:ext cx="3605784" cy="1097280"/>
          </a:xfrm>
          <a:prstGeom prst="roundRect">
            <a:avLst/>
          </a:prstGeom>
          <a:solidFill>
            <a:srgbClr val="FFFDF8"/>
          </a:solidFill>
          <a:ln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7408" y="5129784"/>
            <a:ext cx="3276600" cy="384048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1800" b="0">
                <a:solidFill>
                  <a:srgbClr val="071C2C"/>
                </a:solidFill>
                <a:latin typeface="Noto Serif"/>
              </a:rPr>
              <a:t>3 regiones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408" y="5596128"/>
            <a:ext cx="3276600" cy="274320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780" b="1">
                <a:solidFill>
                  <a:srgbClr val="50616D"/>
                </a:solidFill>
                <a:latin typeface="Inter"/>
              </a:rPr>
              <a:t>alcance global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2011680" cy="164592"/>
          </a:xfrm>
          <a:prstGeom prst="rect">
            <a:avLst/>
          </a:prstGeom>
          <a:noFill/>
        </p:spPr>
        <p:txBody>
          <a:bodyPr wrap="square" lIns="18288" rIns="18288" tIns="18288" bIns="18288">
            <a:spAutoFit/>
          </a:bodyPr>
          <a:lstStyle/>
          <a:p>
            <a:pPr algn="l"/>
            <a:r>
              <a:rPr sz="680" b="1">
                <a:solidFill>
                  <a:srgbClr val="8B969C"/>
                </a:solidFill>
                <a:latin typeface="Inter"/>
              </a:rPr>
              <a:t>Iago Trillo Ojea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