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C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30352"/>
            <a:ext cx="3657600" cy="32004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900" b="1">
                <a:solidFill>
                  <a:srgbClr val="D7B46A"/>
                </a:solidFill>
                <a:latin typeface="Inter"/>
              </a:rPr>
              <a:t>IAGO TRILLO OJEA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78992"/>
            <a:ext cx="5394960" cy="41148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00" b="1">
                <a:solidFill>
                  <a:srgbClr val="F0D89F"/>
                </a:solidFill>
                <a:latin typeface="Inter"/>
              </a:rPr>
              <a:t>EXECUTIVE 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72768"/>
            <a:ext cx="5760720" cy="7315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3400" b="0">
                <a:solidFill>
                  <a:srgbClr val="FFFFFF"/>
                </a:solidFill>
                <a:latin typeface="Noto Serif"/>
              </a:rPr>
              <a:t>Iago Trillo Ojea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50592"/>
            <a:ext cx="4937760" cy="41148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Inter"/>
              </a:rPr>
              <a:t>Global Supply Chain Director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990088"/>
            <a:ext cx="5303520" cy="91440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D7DEE2"/>
                </a:solidFill>
                <a:latin typeface="Noto Serif"/>
              </a:rPr>
              <a:t>Supply Chain | Operations &amp; P&amp;L | Leadership | Digital Transformation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029200"/>
            <a:ext cx="4572000" cy="32004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100" b="1">
                <a:solidFill>
                  <a:srgbClr val="F0D89F"/>
                </a:solidFill>
                <a:latin typeface="Inter"/>
              </a:rPr>
              <a:t>Europe | Asia | Americas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687568"/>
            <a:ext cx="2743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000" b="0">
                <a:solidFill>
                  <a:srgbClr val="B7C4CA"/>
                </a:solidFill>
                <a:latin typeface="Inter"/>
              </a:rPr>
              <a:t>iagotrillo.com</a:t>
            </a:r>
          </a:p>
        </p:txBody>
      </p:sp>
      <p:pic>
        <p:nvPicPr>
          <p:cNvPr id="9" name="Picture 8" descr="iago-trillo-executi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594360"/>
            <a:ext cx="3566160" cy="53492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09 | EDUCATION &amp; APPLIED CAPABILITIES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Executive development on top of an industrial engineering base.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Global Executive MBA | EAE.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Master in Operations &amp; Logistics | University of Zaragoza.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Advanced Aerospace Engineering | Queen's University Belfast.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MSc Industrial Engineering | University of Vigo.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Applied learning: Power BI, SQL, Python, AI, databases and web solutions.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10+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years industry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major academic stages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10 | VALUE PROPOSITION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Operating leadership with the ability to reach the final digital layer.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Strongest fit: Global Supply Chain, Operations/Plant leadership, Business Transformation and Supply Chain &amp; Operations Digital Transformation.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Differentiator: connect strategy, operating mechanisms, people, enterprise systems, data and targeted automation.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CV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screening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Dossier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depth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Cases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proof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01 | CURRENT SCOPE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Global responsibility with operating depth.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Global Supply Chain: planning, inventory, logistics and service.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Additional responsibility: Supply Chain &amp; Operations Digital Transformation.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Cross-functional work with Operations, Sales, Purchasing, Finance, IT and local teams.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150+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people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regions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D365 subsidiaries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02 | CAREER EVOLUTION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From process engineering to global leadership and plant P&amp;L.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Engineering -&gt; Supply Chain execution -&gt; planning/logistics -&gt; information processes -&gt; global operating model -&gt; plant leadership.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International stages in the UK and India, with current responsibilities across Europe, Asia and the Americas.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industrial start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Plant Director India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Global Supply Chain Director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03 | GLOBAL SUPPLY CHAIN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A common operating model for an international network.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Decision ownership and cadence.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Integrated demand, supply and capacity.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Inventory governance connected to service and cash.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Cross-regional flows, KPIs and exception escalation.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~EUR140M -&gt; ~EUR200M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business scale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150+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people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Europe | Asia | Americas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network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04 | INVENTORY &amp; WORKING CAPITAL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Reduce coverage without using service as the balancing variable.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Segment by behaviour and criticality.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Adjust buffers to risk.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Review MOQ/MRP parameters that create structural stock.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Redistribute before buying/producing again.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Surface obsolescence early.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~175 -&gt; ~135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days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&gt;20%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coverage reduction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05 | OPERATIONS &amp; P&amp;L - INDIA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Full plant responsibility in an international assignment.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P&amp;L, Operations, Supply Chain, Quality, IT, HR and local leadership.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Organization, shifts, planning, logistics and quality managed as one operating system.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MES, BI and automation used to improve visibility and control.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129%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sales vs budget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+30%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EBT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+13%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efficiency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06 | CAPACITY, LOGISTICS &amp; RESILIENCE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Design capacity before growth becomes the bottleneck.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Zaragoza Industrial Park: scenarios, capacity, layout, flows and phased investment.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COVID planning: frequent replanning, MRP/MPS discipline, capacity and selective contingency.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Logistics depth: intralogistics, warehousing, transport and service reliability.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+41%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Zaragoza growth context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~60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planning/logistics team at peak stage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07 | DIGITAL DECISION ARCHITECTURE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Business decision first. Technology second.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Decision -&gt; process/governance -&gt; ERP -&gt; execution/planning -&gt; data -&gt; last-mile automation.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D365, Siemens Opcenter MES/APS, Blue Yonder WMS, BI, analytics, digital twin and specific web tools.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D365 subsidiaries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ERP + MES/APS + WMS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connected stack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08 | LEADERSHIP &amp; INTERNATIONALIZATION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Clarity, trust and autonomy across cultures.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Direct leadership: India plant, Zaragoza planning/logistics, global/local Supply Chain.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Cross-functional leadership: ERP, inventory, S&amp;OP, capacity and digital transformation.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Principle: develop managers so the system becomes less dependent on the leader.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UK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engineering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India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plant P&amp;L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3 regions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global scope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